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  <p:sldMasterId id="2147483690" r:id="rId2"/>
  </p:sldMasterIdLst>
  <p:notesMasterIdLst>
    <p:notesMasterId r:id="rId15"/>
  </p:notesMasterIdLst>
  <p:handoutMasterIdLst>
    <p:handoutMasterId r:id="rId16"/>
  </p:handoutMasterIdLst>
  <p:sldIdLst>
    <p:sldId id="295" r:id="rId3"/>
    <p:sldId id="296" r:id="rId4"/>
    <p:sldId id="313" r:id="rId5"/>
    <p:sldId id="256" r:id="rId6"/>
    <p:sldId id="304" r:id="rId7"/>
    <p:sldId id="267" r:id="rId8"/>
    <p:sldId id="301" r:id="rId9"/>
    <p:sldId id="302" r:id="rId10"/>
    <p:sldId id="311" r:id="rId11"/>
    <p:sldId id="306" r:id="rId12"/>
    <p:sldId id="310" r:id="rId13"/>
    <p:sldId id="271" r:id="rId14"/>
  </p:sldIdLst>
  <p:sldSz cx="9144000" cy="6858000" type="screen4x3"/>
  <p:notesSz cx="6797675" cy="9926638"/>
  <p:custShowLst>
    <p:custShow name="Erich-Kästner-Schule" id="0">
      <p:sldLst>
        <p:sld r:id="rId8"/>
        <p:sld r:id="rId14"/>
      </p:sldLst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" initials="U" lastIdx="3" clrIdx="0">
    <p:extLst>
      <p:ext uri="{19B8F6BF-5375-455C-9EA6-DF929625EA0E}">
        <p15:presenceInfo xmlns:p15="http://schemas.microsoft.com/office/powerpoint/2012/main" userId="Ute" providerId="None"/>
      </p:ext>
    </p:extLst>
  </p:cmAuthor>
  <p:cmAuthor id="2" name="Reichardt Ute" initials="RU" lastIdx="1" clrIdx="1">
    <p:extLst>
      <p:ext uri="{19B8F6BF-5375-455C-9EA6-DF929625EA0E}">
        <p15:presenceInfo xmlns:p15="http://schemas.microsoft.com/office/powerpoint/2012/main" userId="S::Ute.Reichardt@schulen.nuernberg.de::66dc475f-927c-421b-9a3e-1ddceb5ed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0000CC"/>
    <a:srgbClr val="FEE602"/>
    <a:srgbClr val="99CC00"/>
    <a:srgbClr val="99FF33"/>
    <a:srgbClr val="FFFF99"/>
    <a:srgbClr val="00CC00"/>
    <a:srgbClr val="FF5050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3348" autoAdjust="0"/>
  </p:normalViewPr>
  <p:slideViewPr>
    <p:cSldViewPr>
      <p:cViewPr varScale="1">
        <p:scale>
          <a:sx n="39" d="100"/>
          <a:sy n="39" d="100"/>
        </p:scale>
        <p:origin x="135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A28D36B-1F4C-4BDF-9D04-735A26200A17}" type="datetimeFigureOut">
              <a:rPr lang="de-DE" smtClean="0"/>
              <a:t>09.11.2021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F86F4AC-E8AA-49AA-8D46-D6EF6C3E35E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935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1" tIns="45715" rIns="91431" bIns="45715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altLang="de-DE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1" y="3"/>
            <a:ext cx="2944086" cy="494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0446" y="3"/>
            <a:ext cx="2944085" cy="494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771" y="4715154"/>
            <a:ext cx="5436567" cy="4465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" y="9428584"/>
            <a:ext cx="2944086" cy="49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446" y="9428584"/>
            <a:ext cx="2944085" cy="49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91" tIns="46796" rIns="89991" bIns="46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4D1A3A8-C05C-4063-940B-B64FB23BF349}" type="slidenum">
              <a:rPr lang="en-GB" altLang="de-DE"/>
              <a:pPr/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3105314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7763BD85-28BC-47E2-95A1-1957084106AD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4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32946" y="754838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4956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6099A75A-3C68-4188-9A61-13DA0BBC9F48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6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132946" y="744499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234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873" indent="-285721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2882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035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189" indent="-228577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342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494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8647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5801" indent="-228577" defTabSz="44921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305" algn="l"/>
                <a:tab pos="1828612" algn="l"/>
                <a:tab pos="2742917" algn="l"/>
                <a:tab pos="3657224" algn="l"/>
                <a:tab pos="4571529" algn="l"/>
                <a:tab pos="5485836" algn="l"/>
                <a:tab pos="6400141" algn="l"/>
                <a:tab pos="7314448" algn="l"/>
                <a:tab pos="8228753" algn="l"/>
                <a:tab pos="9143060" algn="l"/>
                <a:tab pos="1005736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CAD7CE16-E7C6-4A92-9D32-72FEF9A66AE4}" type="slidenum">
              <a:rPr lang="en-GB" altLang="de-DE">
                <a:latin typeface="Arial" charset="0"/>
              </a:rPr>
              <a:pPr>
                <a:spcBef>
                  <a:spcPct val="0"/>
                </a:spcBef>
                <a:buFont typeface="Arial" charset="0"/>
                <a:buNone/>
              </a:pPr>
              <a:t>12</a:t>
            </a:fld>
            <a:endParaRPr lang="en-GB" altLang="de-DE" dirty="0">
              <a:latin typeface="Arial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32946" y="744499"/>
            <a:ext cx="4531783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8" y="4715155"/>
            <a:ext cx="5438140" cy="44687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141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7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9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0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8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1" tIns="45701" rIns="91401" bIns="4570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2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Welche Schulart ist die richtige?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5" y="1600205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963168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902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894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680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373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490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19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34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18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054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876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594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1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8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01" tIns="45701" rIns="91401" bIns="4570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2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0963"/>
            <a:ext cx="229235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11188" y="692150"/>
            <a:ext cx="6048375" cy="523875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Welche Schulart ist die richtige?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 flipV="1">
            <a:off x="1008063" y="1257300"/>
            <a:ext cx="5318125" cy="111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>
            <a:prstShdw prst="shdw17" dist="17961" dir="2700000">
              <a:srgbClr val="995C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611188" y="1700213"/>
            <a:ext cx="815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01" tIns="45701" rIns="91401" bIns="4570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2268538" y="1268413"/>
            <a:ext cx="4464050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Text Box 26"/>
          <p:cNvSpPr txBox="1">
            <a:spLocks noChangeArrowheads="1"/>
          </p:cNvSpPr>
          <p:nvPr userDrawn="1"/>
        </p:nvSpPr>
        <p:spPr bwMode="auto">
          <a:xfrm>
            <a:off x="2339975" y="1268413"/>
            <a:ext cx="4319588" cy="274637"/>
          </a:xfrm>
          <a:prstGeom prst="rect">
            <a:avLst/>
          </a:prstGeom>
          <a:noFill/>
          <a:ln>
            <a:noFill/>
          </a:ln>
        </p:spPr>
        <p:txBody>
          <a:bodyPr lIns="91401" tIns="45701" rIns="91401" bIns="45701"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rgbClr val="FFCC00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5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5" y="1600205"/>
            <a:ext cx="403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2059634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4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17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38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11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0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52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13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33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FC10D-1BE5-494D-91F3-01AC0A1FCA08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0D319D-05C7-4FEE-971E-F092D2E40D9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9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.reichardt@sigmund-schuckert-gymnasium.d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fik 3">
            <a:extLst>
              <a:ext uri="{FF2B5EF4-FFF2-40B4-BE49-F238E27FC236}">
                <a16:creationId xmlns:a16="http://schemas.microsoft.com/office/drawing/2014/main" xmlns="" id="{40CE3F6C-D78B-425C-95BB-8E37AEE4A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829" y="515290"/>
            <a:ext cx="6576342" cy="582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422972E-5C15-4B44-80A9-57907E748ABE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04664"/>
            <a:ext cx="7922840" cy="1296144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Anmeldung</a:t>
            </a:r>
            <a:r>
              <a:rPr lang="en-GB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am Gymnasium – </a:t>
            </a: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Termine</a:t>
            </a:r>
            <a:r>
              <a:rPr lang="en-GB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und </a:t>
            </a: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Ablauf</a:t>
            </a:r>
            <a:endParaRPr lang="en-GB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853B04E2-0F41-4D4F-AE67-B851F8AC000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2060848"/>
            <a:ext cx="7922840" cy="4235121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Digitale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Voranmeldung</a:t>
            </a:r>
            <a:r>
              <a:rPr lang="en-GB" altLang="de-DE" sz="2800" dirty="0">
                <a:latin typeface="+mj-lt"/>
              </a:rPr>
              <a:t> am </a:t>
            </a:r>
            <a:r>
              <a:rPr lang="en-GB" altLang="de-DE" sz="2800" b="1" dirty="0">
                <a:latin typeface="+mj-lt"/>
              </a:rPr>
              <a:t>Gymnasium</a:t>
            </a:r>
            <a:r>
              <a:rPr lang="en-GB" altLang="de-DE" sz="2800" dirty="0">
                <a:latin typeface="+mj-lt"/>
              </a:rPr>
              <a:t> 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>
                <a:latin typeface="+mj-lt"/>
              </a:rPr>
              <a:t>Mo, 25.04.22, bis Fr, 06.05.22</a:t>
            </a:r>
            <a:br>
              <a:rPr lang="en-GB" altLang="de-DE" sz="2800" dirty="0">
                <a:latin typeface="+mj-lt"/>
              </a:rPr>
            </a:br>
            <a:endParaRPr lang="en-GB" altLang="de-DE" sz="2800" b="1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Anmeldezeitraum</a:t>
            </a:r>
            <a:r>
              <a:rPr lang="en-GB" altLang="de-DE" sz="2800" dirty="0">
                <a:latin typeface="+mj-lt"/>
              </a:rPr>
              <a:t> an </a:t>
            </a:r>
            <a:r>
              <a:rPr lang="en-GB" altLang="de-DE" sz="2800" dirty="0" err="1">
                <a:latin typeface="+mj-lt"/>
              </a:rPr>
              <a:t>Gymnasien</a:t>
            </a:r>
            <a:r>
              <a:rPr lang="en-GB" altLang="de-DE" sz="2800" dirty="0">
                <a:latin typeface="+mj-lt"/>
              </a:rPr>
              <a:t> 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>
                <a:latin typeface="+mj-lt"/>
              </a:rPr>
              <a:t>Mo, 09.05.22, bis Mi, 11.05.22 </a:t>
            </a:r>
          </a:p>
        </p:txBody>
      </p:sp>
    </p:spTree>
    <p:extLst>
      <p:ext uri="{BB962C8B-B14F-4D97-AF65-F5344CB8AC3E}">
        <p14:creationId xmlns:p14="http://schemas.microsoft.com/office/powerpoint/2010/main" val="1692781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8FD65EF-A49E-48BD-A153-7D8A1E63DDEF}"/>
              </a:ext>
            </a:extLst>
          </p:cNvPr>
          <p:cNvSpPr txBox="1">
            <a:spLocks noChangeArrowheads="1"/>
          </p:cNvSpPr>
          <p:nvPr/>
        </p:nvSpPr>
        <p:spPr>
          <a:xfrm>
            <a:off x="2627784" y="577103"/>
            <a:ext cx="3888432" cy="778737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Probeunterricht</a:t>
            </a:r>
            <a:endParaRPr lang="en-GB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9D78CB5-7F43-4AF5-B33E-44D089921CCA}"/>
              </a:ext>
            </a:extLst>
          </p:cNvPr>
          <p:cNvSpPr txBox="1">
            <a:spLocks noChangeArrowheads="1"/>
          </p:cNvSpPr>
          <p:nvPr/>
        </p:nvSpPr>
        <p:spPr>
          <a:xfrm>
            <a:off x="413048" y="1844824"/>
            <a:ext cx="8317904" cy="4436073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</a:t>
            </a:r>
            <a:br>
              <a:rPr lang="en-GB" altLang="de-DE" sz="2800" dirty="0">
                <a:latin typeface="+mj-lt"/>
              </a:rPr>
            </a:br>
            <a:r>
              <a:rPr lang="en-GB" altLang="de-DE" sz="2800" dirty="0">
                <a:latin typeface="+mj-lt"/>
              </a:rPr>
              <a:t>Di, 17.05.22, bis Do, 19.05.22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Fächer</a:t>
            </a:r>
            <a:r>
              <a:rPr lang="en-GB" altLang="de-DE" sz="2800" dirty="0">
                <a:latin typeface="+mj-lt"/>
              </a:rPr>
              <a:t>: Deutsch und </a:t>
            </a:r>
            <a:r>
              <a:rPr lang="en-GB" altLang="de-DE" sz="2800" dirty="0" err="1">
                <a:latin typeface="+mj-lt"/>
              </a:rPr>
              <a:t>Mathematik</a:t>
            </a:r>
            <a:endParaRPr lang="en-GB" altLang="de-DE" sz="2800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Schriftlich</a:t>
            </a:r>
            <a:r>
              <a:rPr lang="en-GB" altLang="de-DE" sz="2800" dirty="0">
                <a:latin typeface="+mj-lt"/>
              </a:rPr>
              <a:t> und </a:t>
            </a:r>
            <a:r>
              <a:rPr lang="en-GB" altLang="de-DE" sz="2800" dirty="0" err="1">
                <a:latin typeface="+mj-lt"/>
              </a:rPr>
              <a:t>mündlich</a:t>
            </a:r>
            <a:endParaRPr lang="en-GB" altLang="de-DE" sz="2800" dirty="0">
              <a:latin typeface="+mj-lt"/>
            </a:endParaRP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ist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bestanden</a:t>
            </a:r>
            <a:r>
              <a:rPr lang="en-GB" altLang="de-DE" sz="2800" dirty="0">
                <a:latin typeface="+mj-lt"/>
              </a:rPr>
              <a:t>, </a:t>
            </a:r>
            <a:r>
              <a:rPr lang="en-GB" altLang="de-DE" sz="2800" dirty="0" err="1">
                <a:latin typeface="+mj-lt"/>
              </a:rPr>
              <a:t>wenn</a:t>
            </a:r>
            <a:r>
              <a:rPr lang="en-GB" altLang="de-DE" sz="2800" dirty="0">
                <a:latin typeface="+mj-lt"/>
              </a:rPr>
              <a:t> in </a:t>
            </a:r>
            <a:r>
              <a:rPr lang="en-GB" altLang="de-DE" sz="2800" dirty="0" err="1">
                <a:latin typeface="+mj-lt"/>
              </a:rPr>
              <a:t>dem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einen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Fach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mindestens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b="1" dirty="0">
                <a:latin typeface="+mj-lt"/>
              </a:rPr>
              <a:t>Note 3 </a:t>
            </a:r>
            <a:r>
              <a:rPr lang="en-GB" altLang="de-DE" sz="2800" dirty="0">
                <a:latin typeface="+mj-lt"/>
              </a:rPr>
              <a:t>und in </a:t>
            </a:r>
            <a:r>
              <a:rPr lang="en-GB" altLang="de-DE" sz="2800" dirty="0" err="1">
                <a:latin typeface="+mj-lt"/>
              </a:rPr>
              <a:t>dem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anderen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Fach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mindestens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b="1" dirty="0">
                <a:latin typeface="+mj-lt"/>
              </a:rPr>
              <a:t>Note 4 </a:t>
            </a:r>
            <a:r>
              <a:rPr lang="en-GB" altLang="de-DE" sz="2800" dirty="0" err="1">
                <a:latin typeface="+mj-lt"/>
              </a:rPr>
              <a:t>erreicht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wurde</a:t>
            </a:r>
            <a:r>
              <a:rPr lang="en-GB" altLang="de-DE" sz="2800" dirty="0">
                <a:latin typeface="+mj-lt"/>
              </a:rPr>
              <a:t>.</a:t>
            </a:r>
          </a:p>
          <a:p>
            <a:pPr fontAlgn="auto">
              <a:spcBef>
                <a:spcPts val="700"/>
              </a:spcBef>
              <a:spcAft>
                <a:spcPts val="0"/>
              </a:spcAft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de-DE" sz="2800" dirty="0">
                <a:latin typeface="+mj-lt"/>
              </a:rPr>
              <a:t>Bei den </a:t>
            </a:r>
            <a:r>
              <a:rPr lang="en-GB" altLang="de-DE" sz="2800" b="1" dirty="0">
                <a:latin typeface="+mj-lt"/>
              </a:rPr>
              <a:t>Noten 4 und 4 </a:t>
            </a:r>
            <a:r>
              <a:rPr lang="en-GB" altLang="de-DE" sz="2800" dirty="0" err="1">
                <a:latin typeface="+mj-lt"/>
              </a:rPr>
              <a:t>im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Probeunterricht</a:t>
            </a:r>
            <a:r>
              <a:rPr lang="en-GB" altLang="de-DE" sz="2800" dirty="0">
                <a:latin typeface="+mj-lt"/>
              </a:rPr>
              <a:t> </a:t>
            </a:r>
            <a:r>
              <a:rPr lang="en-GB" altLang="de-DE" sz="2800" dirty="0" err="1">
                <a:latin typeface="+mj-lt"/>
              </a:rPr>
              <a:t>entscheiden</a:t>
            </a:r>
            <a:r>
              <a:rPr lang="en-GB" altLang="de-DE" sz="2800" dirty="0">
                <a:latin typeface="+mj-lt"/>
              </a:rPr>
              <a:t> die </a:t>
            </a:r>
            <a:r>
              <a:rPr lang="en-GB" altLang="de-DE" sz="2800" dirty="0" err="1">
                <a:latin typeface="+mj-lt"/>
              </a:rPr>
              <a:t>Erziehungsberechtigten</a:t>
            </a:r>
            <a:r>
              <a:rPr lang="en-GB" altLang="de-DE" sz="28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48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850" y="2852738"/>
            <a:ext cx="81327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39750" y="2374594"/>
            <a:ext cx="8064500" cy="22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de-DE" sz="2800" b="1" dirty="0"/>
              <a:t>Vielen Dank für Ihre Aufmerksamkeit!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GB" altLang="de-DE" sz="28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GB" altLang="de-DE" sz="2800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GB" altLang="de-DE" sz="2800" b="1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de-DE" sz="2800" b="1" dirty="0" smtClean="0"/>
              <a:t>Ute </a:t>
            </a:r>
            <a:r>
              <a:rPr lang="en-GB" altLang="de-DE" sz="2800" b="1" dirty="0" err="1" smtClean="0"/>
              <a:t>Reichardt-Oechslen</a:t>
            </a:r>
            <a:r>
              <a:rPr lang="en-GB" altLang="de-DE" sz="2800" b="1" dirty="0" smtClean="0"/>
              <a:t>, </a:t>
            </a:r>
            <a:r>
              <a:rPr lang="en-GB" altLang="de-DE" sz="2800" b="1" smtClean="0"/>
              <a:t>Beratungslehrkraft</a:t>
            </a:r>
            <a:endParaRPr lang="en-GB" altLang="de-DE" sz="2800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8"/>
          <p:cNvSpPr>
            <a:spLocks noChangeArrowheads="1"/>
          </p:cNvSpPr>
          <p:nvPr/>
        </p:nvSpPr>
        <p:spPr bwMode="auto">
          <a:xfrm>
            <a:off x="539750" y="333375"/>
            <a:ext cx="7848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1" rIns="91401" bIns="45701">
            <a:spAutoFit/>
          </a:bodyPr>
          <a:lstStyle>
            <a:lvl1pPr defTabSz="91281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1363" indent="-284163" defTabSz="912813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1413" indent="-227013" defTabSz="912813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598613" indent="-227013" defTabSz="912813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5813" indent="-227013" defTabSz="912813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Profil Gymnasium  -  Ausbildungsrichtungen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46444"/>
              </p:ext>
            </p:extLst>
          </p:nvPr>
        </p:nvGraphicFramePr>
        <p:xfrm>
          <a:off x="153716" y="855663"/>
          <a:ext cx="8836568" cy="5616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6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2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2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72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75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87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1871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054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effectLst/>
                        </a:rPr>
                        <a:t>Jgst</a:t>
                      </a:r>
                      <a:r>
                        <a:rPr lang="de-DE" sz="1600" dirty="0">
                          <a:effectLst/>
                        </a:rPr>
                        <a:t>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Human-</a:t>
                      </a:r>
                      <a:r>
                        <a:rPr lang="de-DE" sz="1600" dirty="0" err="1">
                          <a:effectLst/>
                        </a:rPr>
                        <a:t>istisches</a:t>
                      </a:r>
                      <a:r>
                        <a:rPr lang="de-DE" sz="1600" dirty="0">
                          <a:effectLst/>
                        </a:rPr>
                        <a:t>   G.</a:t>
                      </a: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</a:t>
                      </a:r>
                      <a:r>
                        <a:rPr lang="de-DE" sz="1500" dirty="0">
                          <a:effectLst/>
                        </a:rPr>
                        <a:t>prach-</a:t>
                      </a:r>
                      <a:r>
                        <a:rPr lang="de-DE" sz="1500" dirty="0" err="1">
                          <a:effectLst/>
                        </a:rPr>
                        <a:t>liches</a:t>
                      </a:r>
                      <a:r>
                        <a:rPr lang="de-DE" sz="1500" dirty="0">
                          <a:effectLst/>
                        </a:rPr>
                        <a:t> Gymnasium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Musisches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Gymnasium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Naturwissen-</a:t>
                      </a:r>
                      <a:r>
                        <a:rPr lang="de-DE" sz="1600" dirty="0" err="1">
                          <a:effectLst/>
                        </a:rPr>
                        <a:t>schaftlich</a:t>
                      </a:r>
                      <a:r>
                        <a:rPr lang="de-DE" sz="1600" dirty="0">
                          <a:effectLst/>
                        </a:rPr>
                        <a:t>-</a:t>
                      </a:r>
                      <a:r>
                        <a:rPr lang="de-DE" sz="1600" dirty="0" err="1">
                          <a:effectLst/>
                        </a:rPr>
                        <a:t>technolo-gisches</a:t>
                      </a:r>
                      <a:r>
                        <a:rPr lang="de-DE" sz="1600" dirty="0">
                          <a:effectLst/>
                        </a:rPr>
                        <a:t>  G.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effectLst/>
                        </a:rPr>
                        <a:t>Sozialwis-senschaft-liches</a:t>
                      </a:r>
                      <a:r>
                        <a:rPr lang="de-DE" sz="1600" dirty="0">
                          <a:effectLst/>
                        </a:rPr>
                        <a:t>  G.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Wirtschafts-wissen-</a:t>
                      </a:r>
                      <a:r>
                        <a:rPr lang="de-DE" sz="1500" dirty="0" err="1">
                          <a:effectLst/>
                        </a:rPr>
                        <a:t>schaftliches</a:t>
                      </a:r>
                      <a:r>
                        <a:rPr lang="de-DE" sz="1500" dirty="0">
                          <a:effectLst/>
                        </a:rPr>
                        <a:t> G.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10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z.T.  mit  der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 Möglichkeit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 einer  spät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beginnenden</a:t>
                      </a:r>
                      <a:endParaRPr lang="de-DE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Fremd-sprache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Mittlerer</a:t>
                      </a:r>
                      <a:r>
                        <a:rPr lang="de-DE" sz="1100" b="1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Schulab</a:t>
                      </a:r>
                      <a:r>
                        <a:rPr lang="de-DE" sz="2000" b="1" dirty="0">
                          <a:effectLst/>
                        </a:rPr>
                        <a:t>-schluss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9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</a:rPr>
                        <a:t> </a:t>
                      </a:r>
                      <a:endParaRPr lang="de-D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Inf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Sk</a:t>
                      </a:r>
                      <a:r>
                        <a:rPr lang="de-DE" sz="2000" b="1" dirty="0">
                          <a:effectLst/>
                        </a:rPr>
                        <a:t>*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8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Gr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F/</a:t>
                      </a:r>
                      <a:r>
                        <a:rPr lang="de-DE" sz="2000" b="1" dirty="0" err="1">
                          <a:effectLst/>
                        </a:rPr>
                        <a:t>It</a:t>
                      </a:r>
                      <a:r>
                        <a:rPr lang="de-DE" sz="2000" b="1" dirty="0">
                          <a:effectLst/>
                        </a:rPr>
                        <a:t>/</a:t>
                      </a:r>
                      <a:r>
                        <a:rPr lang="de-DE" sz="2000" b="1" dirty="0" err="1">
                          <a:effectLst/>
                        </a:rPr>
                        <a:t>Sp</a:t>
                      </a:r>
                      <a:r>
                        <a:rPr lang="de-DE" sz="2000" b="1" dirty="0">
                          <a:effectLst/>
                        </a:rPr>
                        <a:t>/</a:t>
                      </a:r>
                      <a:r>
                        <a:rPr lang="de-DE" sz="2000" b="1" dirty="0" err="1">
                          <a:effectLst/>
                        </a:rPr>
                        <a:t>Ru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Ku</a:t>
                      </a:r>
                      <a:r>
                        <a:rPr lang="de-DE" sz="2000" b="1" dirty="0">
                          <a:effectLst/>
                        </a:rPr>
                        <a:t>*/Mu*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Ch</a:t>
                      </a:r>
                      <a:r>
                        <a:rPr lang="de-DE" sz="2000" b="1" dirty="0">
                          <a:effectLst/>
                        </a:rPr>
                        <a:t>*/</a:t>
                      </a:r>
                      <a:r>
                        <a:rPr lang="de-DE" sz="2000" b="1" dirty="0" err="1">
                          <a:effectLst/>
                        </a:rPr>
                        <a:t>Ph</a:t>
                      </a:r>
                      <a:r>
                        <a:rPr lang="de-DE" sz="2000" b="1" dirty="0">
                          <a:effectLst/>
                        </a:rPr>
                        <a:t>*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WR* W.inf.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err="1">
                          <a:effectLst/>
                        </a:rPr>
                        <a:t>Sk</a:t>
                      </a:r>
                      <a:r>
                        <a:rPr lang="de-DE" sz="2000" b="1" dirty="0">
                          <a:effectLst/>
                        </a:rPr>
                        <a:t>*  SPG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Schulzweig-wahl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7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effectLst/>
                        </a:rPr>
                        <a:t> </a:t>
                      </a:r>
                      <a:endParaRPr lang="de-DE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6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2. Fremd-sprache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80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5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</a:rPr>
                        <a:t> </a:t>
                      </a:r>
                      <a:endParaRPr lang="de-D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L/E/F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E/L +</a:t>
                      </a:r>
                      <a:r>
                        <a:rPr lang="de-DE" sz="2000" b="1" dirty="0" err="1">
                          <a:effectLst/>
                        </a:rPr>
                        <a:t>Instr</a:t>
                      </a:r>
                      <a:r>
                        <a:rPr lang="de-DE" sz="2000" b="1" dirty="0">
                          <a:effectLst/>
                        </a:rPr>
                        <a:t>.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L/E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</a:rPr>
                        <a:t>E</a:t>
                      </a:r>
                      <a:endParaRPr lang="de-DE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8" marR="6547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4380C54E-326E-4A2E-8ADD-6528EA2D2264}"/>
              </a:ext>
            </a:extLst>
          </p:cNvPr>
          <p:cNvSpPr txBox="1"/>
          <p:nvPr/>
        </p:nvSpPr>
        <p:spPr>
          <a:xfrm>
            <a:off x="323528" y="6409154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/>
                </a:solidFill>
              </a:rPr>
              <a:t>* Höhere Anforderungen in einem Fach, das auch in anderen Ausbildungsrichtungen unterrichtet wird.</a:t>
            </a:r>
          </a:p>
        </p:txBody>
      </p:sp>
    </p:spTree>
    <p:extLst>
      <p:ext uri="{BB962C8B-B14F-4D97-AF65-F5344CB8AC3E}">
        <p14:creationId xmlns:p14="http://schemas.microsoft.com/office/powerpoint/2010/main" val="300107622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C5C03C2D-79B6-4DF8-886D-F82C78551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6" y="1155112"/>
            <a:ext cx="9144656" cy="5184577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322F4F73-2F73-432E-AD7C-5AC1EDDE6115}"/>
              </a:ext>
            </a:extLst>
          </p:cNvPr>
          <p:cNvSpPr txBox="1"/>
          <p:nvPr/>
        </p:nvSpPr>
        <p:spPr>
          <a:xfrm>
            <a:off x="1295308" y="467960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Gymnasien in Nürnberg </a:t>
            </a:r>
          </a:p>
        </p:txBody>
      </p:sp>
    </p:spTree>
    <p:extLst>
      <p:ext uri="{BB962C8B-B14F-4D97-AF65-F5344CB8AC3E}">
        <p14:creationId xmlns:p14="http://schemas.microsoft.com/office/powerpoint/2010/main" val="299523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52400" y="19050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84582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4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33400" y="1412875"/>
            <a:ext cx="8610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endParaRPr lang="en-GB" altLang="de-DE" sz="2000" dirty="0">
              <a:solidFill>
                <a:srgbClr val="40458C"/>
              </a:solidFill>
              <a:latin typeface="Tahom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095375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384300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6451600" y="404813"/>
            <a:ext cx="24622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051050" y="207963"/>
            <a:ext cx="957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124075" y="47625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358775" y="1392237"/>
            <a:ext cx="8610600" cy="52578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500"/>
              </a:spcBef>
              <a:buFont typeface="Tahoma" pitchFamily="34" charset="0"/>
              <a:buNone/>
            </a:pPr>
            <a:endParaRPr lang="en-GB" altLang="de-DE" sz="2400" dirty="0">
              <a:latin typeface="Tahoma" pitchFamily="34" charset="0"/>
            </a:endParaRP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4264025" y="2297113"/>
            <a:ext cx="174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7235825" y="2193925"/>
            <a:ext cx="21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468313" y="5013325"/>
            <a:ext cx="2951162" cy="1452563"/>
          </a:xfrm>
          <a:prstGeom prst="cube">
            <a:avLst>
              <a:gd name="adj" fmla="val 10278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3924300" y="5229225"/>
            <a:ext cx="2735263" cy="12525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V="1">
            <a:off x="1042988" y="2636838"/>
            <a:ext cx="1587" cy="24511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3995738" y="3860800"/>
            <a:ext cx="2735262" cy="1150938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2400" dirty="0">
                <a:latin typeface="Tahoma" pitchFamily="34" charset="0"/>
              </a:rPr>
              <a:t>Probeunterricht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2400" dirty="0">
                <a:latin typeface="Tahoma" pitchFamily="34" charset="0"/>
              </a:rPr>
              <a:t>am Gymnasium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300788" y="2924175"/>
            <a:ext cx="1295400" cy="68580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nicht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bestanden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39963" y="2635249"/>
            <a:ext cx="1828799" cy="939799"/>
            <a:chOff x="1320" y="1660"/>
            <a:chExt cx="1152" cy="592"/>
          </a:xfrm>
        </p:grpSpPr>
        <p:sp>
          <p:nvSpPr>
            <p:cNvPr id="3105" name="Line 19"/>
            <p:cNvSpPr>
              <a:spLocks noChangeShapeType="1"/>
            </p:cNvSpPr>
            <p:nvPr/>
          </p:nvSpPr>
          <p:spPr bwMode="auto">
            <a:xfrm flipV="1">
              <a:off x="1349" y="1660"/>
              <a:ext cx="1" cy="474"/>
            </a:xfrm>
            <a:prstGeom prst="line">
              <a:avLst/>
            </a:prstGeom>
            <a:noFill/>
            <a:ln w="101473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5" name="Line 20"/>
            <p:cNvSpPr>
              <a:spLocks noChangeShapeType="1"/>
            </p:cNvSpPr>
            <p:nvPr/>
          </p:nvSpPr>
          <p:spPr bwMode="auto">
            <a:xfrm flipV="1">
              <a:off x="1320" y="2134"/>
              <a:ext cx="1152" cy="7"/>
            </a:xfrm>
            <a:prstGeom prst="line">
              <a:avLst/>
            </a:prstGeom>
            <a:noFill/>
            <a:ln w="10152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 flipV="1">
              <a:off x="2460" y="2132"/>
              <a:ext cx="1" cy="120"/>
            </a:xfrm>
            <a:prstGeom prst="line">
              <a:avLst/>
            </a:prstGeom>
            <a:noFill/>
            <a:ln w="10152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3203575" y="2276475"/>
            <a:ext cx="2232025" cy="1476375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bestanden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D, M: 3 / 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Elternentscheid: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</a:pPr>
            <a:r>
              <a:rPr lang="en-GB" altLang="de-DE" sz="1800" dirty="0">
                <a:latin typeface="Tahoma" pitchFamily="34" charset="0"/>
              </a:rPr>
              <a:t>D, M: 4 / 4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11188" y="1557338"/>
            <a:ext cx="8235950" cy="1065212"/>
            <a:chOff x="340" y="981"/>
            <a:chExt cx="4961" cy="671"/>
          </a:xfrm>
        </p:grpSpPr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>
              <a:off x="340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5. Klasse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Gymnasium</a:t>
              </a:r>
            </a:p>
          </p:txBody>
        </p:sp>
        <p:sp>
          <p:nvSpPr>
            <p:cNvPr id="3104" name="AutoShape 25"/>
            <p:cNvSpPr>
              <a:spLocks noChangeArrowheads="1"/>
            </p:cNvSpPr>
            <p:nvPr/>
          </p:nvSpPr>
          <p:spPr bwMode="auto">
            <a:xfrm>
              <a:off x="4039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Realschule</a:t>
              </a:r>
              <a:br>
                <a:rPr lang="en-GB" altLang="de-DE" sz="2400" dirty="0">
                  <a:latin typeface="Tahoma" pitchFamily="34" charset="0"/>
                </a:rPr>
              </a:br>
              <a:r>
                <a:rPr lang="en-GB" altLang="de-DE" sz="2400" dirty="0">
                  <a:latin typeface="Tahoma" pitchFamily="34" charset="0"/>
                </a:rPr>
                <a:t>Mittelschule</a:t>
              </a:r>
            </a:p>
          </p:txBody>
        </p:sp>
      </p:grp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4932363" y="4941888"/>
            <a:ext cx="1587" cy="465137"/>
          </a:xfrm>
          <a:prstGeom prst="line">
            <a:avLst/>
          </a:prstGeom>
          <a:noFill/>
          <a:ln w="88900">
            <a:pattFill prst="wdUpDiag">
              <a:fgClr>
                <a:srgbClr val="008000"/>
              </a:fgClr>
              <a:bgClr>
                <a:srgbClr val="FF0000"/>
              </a:bgClr>
            </a:patt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68313" y="5229225"/>
            <a:ext cx="1223962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Übertritts-</a:t>
            </a: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4. Kl. GS	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bis 2,33 in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M, HSU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1692275" y="5229225"/>
            <a:ext cx="1316038" cy="120251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Jahres-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5. Kl. 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bis 2,0 RS bis 2,5 in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2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924300" y="5516563"/>
            <a:ext cx="19431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7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lnSpc>
                <a:spcPct val="97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lnSpc>
                <a:spcPct val="97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lnSpc>
                <a:spcPct val="97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rgbClr val="FF0000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Übertritts</a:t>
            </a:r>
            <a:r>
              <a:rPr lang="en-GB" altLang="de-DE" sz="14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zeugnis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solidFill>
                  <a:schemeClr val="tx1"/>
                </a:solidFill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4</a:t>
            </a: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. Kl. GS ab 2,66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40458C"/>
              </a:buClr>
              <a:buFont typeface="Tahoma" pitchFamily="34" charset="0"/>
              <a:buNone/>
            </a:pPr>
            <a:r>
              <a:rPr lang="en-GB" altLang="de-DE" sz="1400" b="1" dirty="0">
                <a:latin typeface="Tahoma" pitchFamily="34" charset="0"/>
                <a:ea typeface="Lucida Sans Unicode" pitchFamily="34" charset="0"/>
                <a:cs typeface="Lucida Sans Unicode" pitchFamily="34" charset="0"/>
              </a:rPr>
              <a:t>D, M, HSU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 flipV="1">
            <a:off x="6443663" y="3573463"/>
            <a:ext cx="7937" cy="447675"/>
          </a:xfrm>
          <a:prstGeom prst="line">
            <a:avLst/>
          </a:prstGeom>
          <a:noFill/>
          <a:ln w="1015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 flipV="1">
            <a:off x="4643438" y="3573463"/>
            <a:ext cx="7937" cy="4318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V="1">
            <a:off x="1979613" y="2636838"/>
            <a:ext cx="1587" cy="2451100"/>
          </a:xfrm>
          <a:prstGeom prst="line">
            <a:avLst/>
          </a:prstGeom>
          <a:noFill/>
          <a:ln w="101473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grpSp>
        <p:nvGrpSpPr>
          <p:cNvPr id="39" name="Group 23">
            <a:extLst>
              <a:ext uri="{FF2B5EF4-FFF2-40B4-BE49-F238E27FC236}">
                <a16:creationId xmlns:a16="http://schemas.microsoft.com/office/drawing/2014/main" xmlns="" id="{B1E979F9-79F2-4F54-8430-CA421A4A2765}"/>
              </a:ext>
            </a:extLst>
          </p:cNvPr>
          <p:cNvGrpSpPr>
            <a:grpSpLocks/>
          </p:cNvGrpSpPr>
          <p:nvPr/>
        </p:nvGrpSpPr>
        <p:grpSpPr bwMode="auto">
          <a:xfrm>
            <a:off x="646906" y="1588704"/>
            <a:ext cx="8235950" cy="1065212"/>
            <a:chOff x="340" y="981"/>
            <a:chExt cx="4961" cy="671"/>
          </a:xfrm>
        </p:grpSpPr>
        <p:sp>
          <p:nvSpPr>
            <p:cNvPr id="41" name="AutoShape 25">
              <a:extLst>
                <a:ext uri="{FF2B5EF4-FFF2-40B4-BE49-F238E27FC236}">
                  <a16:creationId xmlns:a16="http://schemas.microsoft.com/office/drawing/2014/main" xmlns="" id="{F547ACCE-5E36-447E-B3D1-046924AD1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9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Realschule</a:t>
              </a:r>
              <a:br>
                <a:rPr lang="en-GB" altLang="de-DE" sz="2400" dirty="0">
                  <a:latin typeface="Tahoma" pitchFamily="34" charset="0"/>
                </a:rPr>
              </a:br>
              <a:r>
                <a:rPr lang="en-GB" altLang="de-DE" sz="2400" dirty="0">
                  <a:latin typeface="Tahoma" pitchFamily="34" charset="0"/>
                </a:rPr>
                <a:t>Mittelschule</a:t>
              </a:r>
            </a:p>
          </p:txBody>
        </p:sp>
        <p:sp>
          <p:nvSpPr>
            <p:cNvPr id="40" name="AutoShape 24">
              <a:extLst>
                <a:ext uri="{FF2B5EF4-FFF2-40B4-BE49-F238E27FC236}">
                  <a16:creationId xmlns:a16="http://schemas.microsoft.com/office/drawing/2014/main" xmlns="" id="{D9E59F82-1C10-4C82-A91E-B48F30864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981"/>
              <a:ext cx="1263" cy="672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>
                <a:lnSpc>
                  <a:spcPct val="97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lnSpc>
                  <a:spcPct val="97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lnSpc>
                  <a:spcPct val="97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Arial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lnSpc>
                  <a:spcPct val="97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lnSpc>
                  <a:spcPct val="97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5. Klasse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Tahoma" pitchFamily="34" charset="0"/>
                <a:buNone/>
              </a:pPr>
              <a:r>
                <a:rPr lang="en-GB" altLang="de-DE" sz="2400" dirty="0">
                  <a:latin typeface="Tahoma" pitchFamily="34" charset="0"/>
                </a:rPr>
                <a:t>Gymnasium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DA7EAD7A-0992-44D1-9B0F-EA73F1E314C3}"/>
              </a:ext>
            </a:extLst>
          </p:cNvPr>
          <p:cNvSpPr txBox="1"/>
          <p:nvPr/>
        </p:nvSpPr>
        <p:spPr>
          <a:xfrm>
            <a:off x="1535894" y="430441"/>
            <a:ext cx="5996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0000CC"/>
                </a:solidFill>
              </a:rPr>
              <a:t>Der Weg ans Gymnasium</a:t>
            </a: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 flipV="1">
            <a:off x="7164388" y="2565400"/>
            <a:ext cx="7937" cy="447675"/>
          </a:xfrm>
          <a:prstGeom prst="line">
            <a:avLst/>
          </a:prstGeom>
          <a:noFill/>
          <a:ln w="10152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BB664FC-817B-4EAE-94E2-A2BC2F501172}"/>
              </a:ext>
            </a:extLst>
          </p:cNvPr>
          <p:cNvSpPr txBox="1"/>
          <p:nvPr/>
        </p:nvSpPr>
        <p:spPr>
          <a:xfrm>
            <a:off x="647564" y="263691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tx1"/>
                </a:solidFill>
              </a:rPr>
              <a:t>Wenn ein Kind deutlich unter dem Leistungsniveau der meisten Klassenkameraden liegt, kann dies zu großen psychischen Problemen führen.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9BCB8383-597E-4808-B07C-2420D82130D1}"/>
              </a:ext>
            </a:extLst>
          </p:cNvPr>
          <p:cNvSpPr txBox="1"/>
          <p:nvPr/>
        </p:nvSpPr>
        <p:spPr>
          <a:xfrm>
            <a:off x="1259632" y="692696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00CC"/>
                </a:solidFill>
              </a:rPr>
              <a:t>Aufs Gymnasium kommen – </a:t>
            </a:r>
          </a:p>
          <a:p>
            <a:pPr algn="ctr"/>
            <a:r>
              <a:rPr lang="de-DE" sz="4000" dirty="0">
                <a:solidFill>
                  <a:srgbClr val="0000CC"/>
                </a:solidFill>
              </a:rPr>
              <a:t>am Gymnasium bleiben</a:t>
            </a:r>
          </a:p>
        </p:txBody>
      </p:sp>
    </p:spTree>
    <p:extLst>
      <p:ext uri="{BB962C8B-B14F-4D97-AF65-F5344CB8AC3E}">
        <p14:creationId xmlns:p14="http://schemas.microsoft.com/office/powerpoint/2010/main" val="213335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720"/>
            <a:ext cx="8229600" cy="936625"/>
          </a:xfrm>
          <a:solidFill>
            <a:schemeClr val="bg1"/>
          </a:solidFill>
          <a:ln w="9360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 anchor="t">
            <a:normAutofit/>
          </a:bodyPr>
          <a:lstStyle/>
          <a:p>
            <a:pPr eaLnBrk="1" hangingPunct="1"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de-DE" dirty="0" err="1">
                <a:solidFill>
                  <a:srgbClr val="0000CC"/>
                </a:solidFill>
              </a:rPr>
              <a:t>Entscheidungskriterien</a:t>
            </a:r>
            <a:endParaRPr lang="en-GB" altLang="de-DE" dirty="0">
              <a:solidFill>
                <a:srgbClr val="0000CC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82677" y="1845345"/>
            <a:ext cx="8229600" cy="329433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spcBef>
                <a:spcPts val="900"/>
              </a:spcBef>
              <a:buClr>
                <a:srgbClr val="FF33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4300" dirty="0"/>
          </a:p>
          <a:p>
            <a:pPr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Ein kurzer </a:t>
            </a:r>
            <a:r>
              <a:rPr lang="de-DE" altLang="de-DE" sz="4300" b="1" dirty="0"/>
              <a:t>Schulweg</a:t>
            </a:r>
            <a:r>
              <a:rPr lang="de-DE" altLang="de-DE" sz="4300" dirty="0"/>
              <a:t> erspart einem Kind unnötigen Zeitverlust.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Die Beibehaltung des </a:t>
            </a:r>
            <a:r>
              <a:rPr lang="de-DE" altLang="de-DE" sz="4300" b="1" dirty="0"/>
              <a:t>soziales Umfelds </a:t>
            </a:r>
            <a:r>
              <a:rPr lang="de-DE" altLang="de-DE" sz="4300" dirty="0"/>
              <a:t>kann ein Kind stabilisieren.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4300" dirty="0"/>
              <a:t>Das </a:t>
            </a:r>
            <a:r>
              <a:rPr lang="de-DE" altLang="de-DE" sz="4300" b="1" dirty="0"/>
              <a:t>Schulprofil</a:t>
            </a:r>
            <a:r>
              <a:rPr lang="de-DE" altLang="de-DE" sz="4300" dirty="0"/>
              <a:t> wählen.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de-DE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0E454C8E-A9FF-495B-A867-6E5725A2E861}"/>
              </a:ext>
            </a:extLst>
          </p:cNvPr>
          <p:cNvSpPr txBox="1"/>
          <p:nvPr/>
        </p:nvSpPr>
        <p:spPr>
          <a:xfrm>
            <a:off x="1043608" y="40908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0000CC"/>
                </a:solidFill>
              </a:rPr>
              <a:t>Übertrittsberatung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3BC9506-60DC-4FDE-82BC-F0E7FE639637}"/>
              </a:ext>
            </a:extLst>
          </p:cNvPr>
          <p:cNvSpPr txBox="1"/>
          <p:nvPr/>
        </p:nvSpPr>
        <p:spPr>
          <a:xfrm>
            <a:off x="287524" y="1284509"/>
            <a:ext cx="85689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März 2022 am Sigmund-Schuckert-Gymnasium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Telefonisch und persönlich (Sie erhalten rechtzeitig ein Formular von der Grundschule. Bitte </a:t>
            </a:r>
            <a:r>
              <a:rPr lang="de-DE" sz="2600" b="1" dirty="0">
                <a:solidFill>
                  <a:schemeClr val="tx1"/>
                </a:solidFill>
              </a:rPr>
              <a:t>leserlich</a:t>
            </a:r>
            <a:r>
              <a:rPr lang="de-DE" sz="2600" dirty="0">
                <a:solidFill>
                  <a:schemeClr val="tx1"/>
                </a:solidFill>
              </a:rPr>
              <a:t> ausfüllen! Keine Pflicht!)</a:t>
            </a:r>
          </a:p>
          <a:p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Keine Auskünfte zur Klassenzusammensetzung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600" dirty="0">
                <a:solidFill>
                  <a:schemeClr val="tx1"/>
                </a:solidFill>
              </a:rPr>
              <a:t>So bin ich zu erreichen: Sigmund-Schuckert- Gymnasium / Beratung / Übertrittsberatung </a:t>
            </a:r>
            <a:br>
              <a:rPr lang="de-DE" sz="2600" dirty="0">
                <a:solidFill>
                  <a:schemeClr val="tx1"/>
                </a:solidFill>
              </a:rPr>
            </a:br>
            <a:r>
              <a:rPr lang="de-DE" sz="2600" dirty="0">
                <a:solidFill>
                  <a:schemeClr val="tx1"/>
                </a:solidFill>
              </a:rPr>
              <a:t>Mailadresse: </a:t>
            </a:r>
            <a:br>
              <a:rPr lang="de-DE" sz="2600" dirty="0">
                <a:solidFill>
                  <a:schemeClr val="tx1"/>
                </a:solidFill>
              </a:rPr>
            </a:br>
            <a:r>
              <a:rPr lang="de-DE" sz="2600" dirty="0">
                <a:solidFill>
                  <a:schemeClr val="tx1"/>
                </a:solidFill>
                <a:hlinkClick r:id="rId2"/>
              </a:rPr>
              <a:t>u.reichardt@sigmund-schuckert-gymnasium.de</a:t>
            </a:r>
            <a:r>
              <a:rPr lang="de-DE" sz="26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1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BF99026A-1E08-4727-8E1D-1548DA16EC30}"/>
              </a:ext>
            </a:extLst>
          </p:cNvPr>
          <p:cNvSpPr txBox="1"/>
          <p:nvPr/>
        </p:nvSpPr>
        <p:spPr>
          <a:xfrm>
            <a:off x="1294662" y="620688"/>
            <a:ext cx="69284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solidFill>
                  <a:srgbClr val="0000CC"/>
                </a:solidFill>
              </a:rPr>
              <a:t>Lese- Rechtschreibstörung </a:t>
            </a:r>
            <a:r>
              <a:rPr lang="de-DE" sz="4000" dirty="0">
                <a:solidFill>
                  <a:srgbClr val="0000CC"/>
                </a:solidFill>
              </a:rPr>
              <a:t>und Gymnasium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62E9798A-865B-4A7A-B06D-3ED1909EC3D2}"/>
              </a:ext>
            </a:extLst>
          </p:cNvPr>
          <p:cNvSpPr txBox="1"/>
          <p:nvPr/>
        </p:nvSpPr>
        <p:spPr>
          <a:xfrm>
            <a:off x="971599" y="2397948"/>
            <a:ext cx="7574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/>
                </a:solidFill>
              </a:rPr>
              <a:t>Arbeitszeitverlängerung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>
                <a:solidFill>
                  <a:schemeClr val="tx1"/>
                </a:solidFill>
              </a:rPr>
              <a:t>Besondere Gewichtung von mündlichen und schriftlichen Noten in den modernen Fremdsprachen</a:t>
            </a:r>
          </a:p>
        </p:txBody>
      </p:sp>
    </p:spTree>
    <p:extLst>
      <p:ext uri="{BB962C8B-B14F-4D97-AF65-F5344CB8AC3E}">
        <p14:creationId xmlns:p14="http://schemas.microsoft.com/office/powerpoint/2010/main" val="344596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7953156-4BC7-4FDA-99AA-2B0AD174D3E6}"/>
              </a:ext>
            </a:extLst>
          </p:cNvPr>
          <p:cNvSpPr txBox="1">
            <a:spLocks noChangeArrowheads="1"/>
          </p:cNvSpPr>
          <p:nvPr/>
        </p:nvSpPr>
        <p:spPr>
          <a:xfrm>
            <a:off x="989602" y="634039"/>
            <a:ext cx="7164796" cy="792527"/>
          </a:xfrm>
          <a:prstGeom prst="rect">
            <a:avLst/>
          </a:prstGeom>
          <a:solidFill>
            <a:srgbClr val="FFFF99">
              <a:alpha val="50000"/>
            </a:srgbClr>
          </a:solidFill>
          <a:ln w="9360">
            <a:solidFill>
              <a:srgbClr val="000000"/>
            </a:solidFill>
            <a:miter lim="800000"/>
          </a:ln>
        </p:spPr>
        <p:txBody>
          <a:bodyPr lIns="90000" tIns="46800" rIns="90000" bIns="46800" anchor="t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dirty="0">
                <a:solidFill>
                  <a:schemeClr val="tx1"/>
                </a:solidFill>
              </a:rPr>
              <a:t>Notwendiges für die Anmeldung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C7734BD-0764-4E65-A6F6-65341217A9D7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988840"/>
            <a:ext cx="7922840" cy="4235121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Anmeldeunterlagen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Übertrittszeugnis im Original </a:t>
            </a:r>
            <a:br>
              <a:rPr lang="de-DE" sz="2800" dirty="0">
                <a:solidFill>
                  <a:schemeClr val="tx1"/>
                </a:solidFill>
              </a:rPr>
            </a:br>
            <a:r>
              <a:rPr lang="de-DE" sz="2800" dirty="0">
                <a:solidFill>
                  <a:schemeClr val="tx1"/>
                </a:solidFill>
              </a:rPr>
              <a:t>(Ausgabe am 02. Mai 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Geburtsurkunde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Ggf. Sorgerechtsbescheid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1"/>
                </a:solidFill>
              </a:rPr>
              <a:t>Ggf. LRS-Gutachten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350" dirty="0">
                <a:solidFill>
                  <a:schemeClr val="tx1"/>
                </a:solidFill>
              </a:rPr>
              <a:t>Verfolgen Sie jeweils die Homepage Ihres Wunschgymnasiums.</a:t>
            </a:r>
          </a:p>
        </p:txBody>
      </p:sp>
    </p:spTree>
    <p:extLst>
      <p:ext uri="{BB962C8B-B14F-4D97-AF65-F5344CB8AC3E}">
        <p14:creationId xmlns:p14="http://schemas.microsoft.com/office/powerpoint/2010/main" val="1730103945"/>
      </p:ext>
    </p:extLst>
  </p:cSld>
  <p:clrMapOvr>
    <a:masterClrMapping/>
  </p:clrMapOvr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Bildschirmpräsentation (4:3)</PresentationFormat>
  <Paragraphs>159</Paragraphs>
  <Slides>12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  <vt:variant>
        <vt:lpstr>Zielgruppenorientierte Präsentationen</vt:lpstr>
      </vt:variant>
      <vt:variant>
        <vt:i4>1</vt:i4>
      </vt:variant>
    </vt:vector>
  </HeadingPairs>
  <TitlesOfParts>
    <vt:vector size="21" baseType="lpstr">
      <vt:lpstr>Arial</vt:lpstr>
      <vt:lpstr>Calibri</vt:lpstr>
      <vt:lpstr>Lucida Sans Unicode</vt:lpstr>
      <vt:lpstr>Tahoma</vt:lpstr>
      <vt:lpstr>Times New Roman</vt:lpstr>
      <vt:lpstr>Wingdings</vt:lpstr>
      <vt:lpstr>1_Larissa</vt:lpstr>
      <vt:lpstr>2_Larissa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Entscheidungskriterien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Erich-Kästner-Schule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Sittauer</dc:creator>
  <cp:lastModifiedBy>Ute</cp:lastModifiedBy>
  <cp:revision>203</cp:revision>
  <cp:lastPrinted>2021-10-12T14:25:07Z</cp:lastPrinted>
  <dcterms:modified xsi:type="dcterms:W3CDTF">2021-11-09T20:15:14Z</dcterms:modified>
</cp:coreProperties>
</file>